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handoutMasterIdLst>
    <p:handoutMasterId r:id="rId12"/>
  </p:handoutMasterIdLst>
  <p:sldIdLst>
    <p:sldId id="367" r:id="rId5"/>
    <p:sldId id="277" r:id="rId6"/>
    <p:sldId id="308" r:id="rId7"/>
    <p:sldId id="368" r:id="rId8"/>
    <p:sldId id="263" r:id="rId9"/>
    <p:sldId id="369" r:id="rId10"/>
    <p:sldId id="257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F7FE349D-CF5C-CA49-9EDC-4FEECFA0C5C0}">
          <p14:sldIdLst>
            <p14:sldId id="367"/>
            <p14:sldId id="277"/>
            <p14:sldId id="308"/>
            <p14:sldId id="368"/>
            <p14:sldId id="263"/>
            <p14:sldId id="369"/>
            <p14:sldId id="257"/>
          </p14:sldIdLst>
        </p14:section>
        <p14:section name="Naamloze sectie" id="{0FADD75C-F064-3240-950F-148E0F00E26D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A66"/>
    <a:srgbClr val="349737"/>
    <a:srgbClr val="88BE2F"/>
    <a:srgbClr val="0944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D2D05B-AA55-4626-AA2C-78D0B9D88651}" v="16" dt="2022-11-07T14:20:47.8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57" autoAdjust="0"/>
    <p:restoredTop sz="94595" autoAdjust="0"/>
  </p:normalViewPr>
  <p:slideViewPr>
    <p:cSldViewPr snapToGrid="0" snapToObjects="1">
      <p:cViewPr varScale="1">
        <p:scale>
          <a:sx n="62" d="100"/>
          <a:sy n="62" d="100"/>
        </p:scale>
        <p:origin x="1424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30B9FE-D3E4-41FC-BE68-400526DFA4BC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94376E-C7AA-4CC2-8173-8FE57FBA4988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1298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994326" y="3296234"/>
            <a:ext cx="8587005" cy="2673508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6000"/>
              </a:lnSpc>
              <a:spcBef>
                <a:spcPts val="0"/>
              </a:spcBef>
              <a:buFontTx/>
              <a:buNone/>
              <a:defRPr sz="6000" b="1" i="0" cap="all" spc="0">
                <a:solidFill>
                  <a:schemeClr val="bg1"/>
                </a:solidFill>
                <a:latin typeface=""/>
              </a:defRPr>
            </a:lvl1pPr>
          </a:lstStyle>
          <a:p>
            <a:pPr lvl="0"/>
            <a:r>
              <a:rPr lang="nl-BE" dirty="0"/>
              <a:t>Klik om de tekststijl van het model te bewerken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352104" y="1495934"/>
            <a:ext cx="6830016" cy="44794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900" b="1" i="0" cap="all">
                <a:solidFill>
                  <a:srgbClr val="005A66"/>
                </a:solidFill>
                <a:latin typeface="Arial"/>
                <a:cs typeface="Arial"/>
              </a:defRPr>
            </a:lvl1pPr>
          </a:lstStyle>
          <a:p>
            <a:r>
              <a:rPr lang="nl-BE" dirty="0"/>
              <a:t>Click to edit Master title style</a:t>
            </a:r>
            <a:endParaRPr lang="en-US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0"/>
          </p:nvPr>
        </p:nvSpPr>
        <p:spPr>
          <a:xfrm>
            <a:off x="2052638" y="2065644"/>
            <a:ext cx="5516562" cy="3422650"/>
          </a:xfrm>
          <a:prstGeom prst="rect">
            <a:avLst/>
          </a:prstGeom>
        </p:spPr>
        <p:txBody>
          <a:bodyPr vert="horz" lIns="0" rIns="0" bIns="0"/>
          <a:lstStyle>
            <a:lvl1pPr marL="0" indent="0">
              <a:lnSpc>
                <a:spcPts val="2000"/>
              </a:lnSpc>
              <a:spcBef>
                <a:spcPts val="0"/>
              </a:spcBef>
              <a:buFontTx/>
              <a:buNone/>
              <a:defRPr sz="1200">
                <a:latin typeface="Arial"/>
                <a:cs typeface="Arial"/>
              </a:defRPr>
            </a:lvl1pPr>
            <a:lvl2pPr marL="273600" indent="-285750">
              <a:lnSpc>
                <a:spcPts val="2000"/>
              </a:lnSpc>
              <a:spcBef>
                <a:spcPts val="0"/>
              </a:spcBef>
              <a:buSzPct val="100000"/>
              <a:buFontTx/>
              <a:buBlip>
                <a:blip r:embed="rId3"/>
              </a:buBlip>
              <a:defRPr sz="1200">
                <a:latin typeface="Arial"/>
                <a:cs typeface="Arial"/>
              </a:defRPr>
            </a:lvl2pPr>
          </a:lstStyle>
          <a:p>
            <a:pPr lvl="0"/>
            <a:r>
              <a:rPr lang="nl-BE" dirty="0"/>
              <a:t>Klik om de tekststijl van het model te bewerken</a:t>
            </a:r>
          </a:p>
          <a:p>
            <a:pPr lvl="1"/>
            <a:r>
              <a:rPr lang="nl-BE" dirty="0"/>
              <a:t>Tweede niveau</a:t>
            </a:r>
          </a:p>
        </p:txBody>
      </p:sp>
    </p:spTree>
    <p:extLst>
      <p:ext uri="{BB962C8B-B14F-4D97-AF65-F5344CB8AC3E}">
        <p14:creationId xmlns:p14="http://schemas.microsoft.com/office/powerpoint/2010/main" val="943380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3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17.jpg"/><Relationship Id="rId5" Type="http://schemas.openxmlformats.org/officeDocument/2006/relationships/image" Target="../media/image11.jpeg"/><Relationship Id="rId10" Type="http://schemas.openxmlformats.org/officeDocument/2006/relationships/image" Target="../media/image16.jpg"/><Relationship Id="rId4" Type="http://schemas.openxmlformats.org/officeDocument/2006/relationships/image" Target="../media/image10.png"/><Relationship Id="rId9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>
          <a:xfrm>
            <a:off x="4833970" y="3081467"/>
            <a:ext cx="3759944" cy="1121375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nl-NL" sz="16000" dirty="0">
                <a:latin typeface="+mn-lt"/>
              </a:rPr>
              <a:t>“</a:t>
            </a:r>
            <a:r>
              <a:rPr lang="nl-NL" sz="16000" dirty="0" err="1">
                <a:latin typeface="+mn-lt"/>
              </a:rPr>
              <a:t>Circulatte</a:t>
            </a:r>
            <a:r>
              <a:rPr lang="nl-NL" sz="16000" dirty="0">
                <a:latin typeface="+mn-lt"/>
              </a:rPr>
              <a:t>”</a:t>
            </a:r>
          </a:p>
          <a:p>
            <a:pPr algn="ctr"/>
            <a:r>
              <a:rPr lang="nl-NL" sz="16000" dirty="0">
                <a:latin typeface="+mn-lt"/>
              </a:rPr>
              <a:t>De Vlaspit </a:t>
            </a:r>
          </a:p>
          <a:p>
            <a:pPr algn="ctr"/>
            <a:r>
              <a:rPr lang="nl-NL" sz="16000" dirty="0">
                <a:latin typeface="+mn-lt"/>
              </a:rPr>
              <a:t>	</a:t>
            </a:r>
          </a:p>
          <a:p>
            <a:pPr algn="ctr"/>
            <a:r>
              <a:rPr lang="nl-NL" sz="1050" dirty="0">
                <a:latin typeface="+mn-lt"/>
              </a:rPr>
              <a:t>	</a:t>
            </a:r>
            <a:r>
              <a:rPr lang="nl-NL" sz="1350" dirty="0">
                <a:latin typeface="+mn-lt"/>
              </a:rPr>
              <a:t>	</a:t>
            </a:r>
            <a:r>
              <a:rPr lang="nl-NL" sz="1050" dirty="0">
                <a:latin typeface="+mn-lt"/>
              </a:rPr>
              <a:t>	</a:t>
            </a:r>
            <a:endParaRPr lang="nl-NL" sz="1350" dirty="0">
              <a:latin typeface="+mn-lt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5155476" y="4424787"/>
            <a:ext cx="177937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sz="1350" dirty="0">
              <a:solidFill>
                <a:schemeClr val="bg1"/>
              </a:solidFill>
            </a:endParaRPr>
          </a:p>
        </p:txBody>
      </p:sp>
      <p:pic>
        <p:nvPicPr>
          <p:cNvPr id="1029" name="Picture 5" descr="V:\PR en beeldmateriaal\Website\2014\foto's\kaarsen\interieurkaarsen\felle kleuren rustie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91439" y="-6340561"/>
            <a:ext cx="810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6860">
            <a:off x="2177812" y="1384158"/>
            <a:ext cx="2033415" cy="3765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0700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053650-1F3A-DFE8-395F-19B646197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091" y="581534"/>
            <a:ext cx="6984500" cy="447943"/>
          </a:xfrm>
        </p:spPr>
        <p:txBody>
          <a:bodyPr/>
          <a:lstStyle/>
          <a:p>
            <a:r>
              <a:rPr lang="nl-NL" dirty="0"/>
              <a:t>DE VLASPIT: MISSIE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BFCFA6-DE3E-38CE-D44E-2322413EAB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08953" y="1585609"/>
            <a:ext cx="6460247" cy="3902685"/>
          </a:xfrm>
        </p:spPr>
        <p:txBody>
          <a:bodyPr/>
          <a:lstStyle/>
          <a:p>
            <a:r>
              <a:rPr lang="nl-BE" sz="1400" dirty="0"/>
              <a:t>De Vlaspit stelt alles in het werk om mensen </a:t>
            </a:r>
            <a:r>
              <a:rPr lang="nl-BE" sz="1400" b="1" dirty="0">
                <a:solidFill>
                  <a:srgbClr val="0070C0"/>
                </a:solidFill>
              </a:rPr>
              <a:t>volwaardig te laten participeren aan de samenleving</a:t>
            </a:r>
            <a:r>
              <a:rPr lang="nl-BE" sz="1400" dirty="0"/>
              <a:t>. Hiervoor ontwikkelen we in de eerste plaats vormen van  </a:t>
            </a:r>
            <a:r>
              <a:rPr lang="nl-BE" sz="1400" b="1" dirty="0">
                <a:solidFill>
                  <a:srgbClr val="0070C0"/>
                </a:solidFill>
              </a:rPr>
              <a:t>duurzame tewerkstelling.</a:t>
            </a:r>
            <a:endParaRPr lang="nl-BE" sz="1400" dirty="0"/>
          </a:p>
          <a:p>
            <a:endParaRPr lang="nl-BE" sz="1400" dirty="0"/>
          </a:p>
          <a:p>
            <a:r>
              <a:rPr lang="nl-BE" sz="1400" dirty="0"/>
              <a:t>De Vlaspit onderneemt op een </a:t>
            </a:r>
            <a:r>
              <a:rPr lang="nl-BE" sz="1400" b="1" dirty="0">
                <a:solidFill>
                  <a:srgbClr val="0070C0"/>
                </a:solidFill>
              </a:rPr>
              <a:t>maatschappelijk verantwoorde manier</a:t>
            </a:r>
            <a:r>
              <a:rPr lang="nl-BE" sz="1400" dirty="0"/>
              <a:t> en </a:t>
            </a:r>
            <a:r>
              <a:rPr lang="nl-BE" sz="1400" b="1" dirty="0">
                <a:solidFill>
                  <a:srgbClr val="0070C0"/>
                </a:solidFill>
              </a:rPr>
              <a:t>levert kwaliteitsvolle en duurzame goederen en diensten.</a:t>
            </a:r>
            <a:endParaRPr lang="nl-BE" sz="1400" dirty="0"/>
          </a:p>
          <a:p>
            <a:endParaRPr lang="nl-BE" sz="1400" dirty="0"/>
          </a:p>
          <a:p>
            <a:r>
              <a:rPr lang="nl-BE" sz="1400" dirty="0"/>
              <a:t>De Vlaspit heeft </a:t>
            </a:r>
            <a:r>
              <a:rPr lang="nl-BE" sz="1400" b="1" dirty="0">
                <a:solidFill>
                  <a:srgbClr val="0070C0"/>
                </a:solidFill>
              </a:rPr>
              <a:t>oog voor de ontwikkeling van haar medewerkers, </a:t>
            </a:r>
            <a:r>
              <a:rPr lang="nl-BE" sz="1400" dirty="0"/>
              <a:t>alsook voor </a:t>
            </a:r>
            <a:r>
              <a:rPr lang="nl-BE" sz="1400" b="1" dirty="0">
                <a:solidFill>
                  <a:srgbClr val="0070C0"/>
                </a:solidFill>
              </a:rPr>
              <a:t> hun persoonlijke en sociale context.</a:t>
            </a:r>
            <a:r>
              <a:rPr lang="nl-BE" sz="1400" dirty="0"/>
              <a:t> </a:t>
            </a:r>
          </a:p>
          <a:p>
            <a:endParaRPr lang="nl-BE" sz="1400" dirty="0"/>
          </a:p>
          <a:p>
            <a:r>
              <a:rPr lang="nl-BE" sz="1400" dirty="0"/>
              <a:t>De Vlaspit stelt alles in het werk om </a:t>
            </a:r>
            <a:r>
              <a:rPr lang="nl-BE" sz="1400" b="1" dirty="0">
                <a:solidFill>
                  <a:srgbClr val="0070C0"/>
                </a:solidFill>
              </a:rPr>
              <a:t>flexibel en innovatief </a:t>
            </a:r>
            <a:r>
              <a:rPr lang="nl-BE" sz="1400" dirty="0"/>
              <a:t>in te spelen op maatschappelijke knelpunten die betrekking hebben op de doelgroep en de activiteiten.</a:t>
            </a:r>
          </a:p>
          <a:p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D84B1E3-B444-58F7-E330-5672A8CA6B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404" y="4941926"/>
            <a:ext cx="1848745" cy="1797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6186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03421" y="1145526"/>
            <a:ext cx="5122512" cy="335957"/>
          </a:xfrm>
        </p:spPr>
        <p:txBody>
          <a:bodyPr>
            <a:normAutofit fontScale="90000"/>
          </a:bodyPr>
          <a:lstStyle/>
          <a:p>
            <a:r>
              <a:rPr lang="nl-BE" dirty="0"/>
              <a:t>			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1143000" y="1385399"/>
            <a:ext cx="7243355" cy="4087202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00000"/>
              </a:lnSpc>
            </a:pPr>
            <a:r>
              <a:rPr lang="nl-BE" sz="2100" b="1" dirty="0"/>
              <a:t>Sociale tewerkstelling</a:t>
            </a:r>
          </a:p>
          <a:p>
            <a:pPr>
              <a:lnSpc>
                <a:spcPct val="100000"/>
              </a:lnSpc>
            </a:pPr>
            <a:endParaRPr lang="nl-BE" sz="2100" dirty="0"/>
          </a:p>
          <a:p>
            <a:pPr>
              <a:lnSpc>
                <a:spcPct val="100000"/>
              </a:lnSpc>
            </a:pPr>
            <a:r>
              <a:rPr lang="nl-BE" sz="2100" dirty="0"/>
              <a:t>Personele unie met </a:t>
            </a:r>
            <a:r>
              <a:rPr lang="nl-BE" sz="2100" b="1" dirty="0"/>
              <a:t>190 medewerkers</a:t>
            </a:r>
          </a:p>
          <a:p>
            <a:pPr marL="462375" lvl="1" indent="-257175">
              <a:lnSpc>
                <a:spcPct val="100000"/>
              </a:lnSpc>
              <a:buFontTx/>
              <a:buChar char="-"/>
            </a:pPr>
            <a:endParaRPr lang="nl-BE" sz="1800" dirty="0"/>
          </a:p>
          <a:p>
            <a:pPr marL="462375" lvl="1" indent="-257175">
              <a:lnSpc>
                <a:spcPct val="170000"/>
              </a:lnSpc>
              <a:buFontTx/>
              <a:buChar char="-"/>
            </a:pPr>
            <a:r>
              <a:rPr lang="nl-BE" sz="2000" dirty="0"/>
              <a:t>Maatwerkbedrijf: 			90-tal medewerkers</a:t>
            </a:r>
          </a:p>
          <a:p>
            <a:pPr marL="462375" lvl="1" indent="-257175">
              <a:lnSpc>
                <a:spcPct val="170000"/>
              </a:lnSpc>
              <a:buFontTx/>
              <a:buChar char="-"/>
            </a:pPr>
            <a:r>
              <a:rPr lang="nl-BE" sz="2000" dirty="0"/>
              <a:t>Dienstenchequebedrijf: 	100 tal medewerkers</a:t>
            </a:r>
          </a:p>
          <a:p>
            <a:pPr marL="462375" lvl="1" indent="-257175">
              <a:lnSpc>
                <a:spcPct val="100000"/>
              </a:lnSpc>
              <a:buFontTx/>
              <a:buChar char="-"/>
            </a:pPr>
            <a:endParaRPr lang="nl-BE" sz="2000" dirty="0"/>
          </a:p>
          <a:p>
            <a:pPr marL="462375" lvl="1" indent="-257175">
              <a:lnSpc>
                <a:spcPct val="100000"/>
              </a:lnSpc>
              <a:buFontTx/>
              <a:buChar char="-"/>
            </a:pPr>
            <a:r>
              <a:rPr lang="nl-BE" sz="2000" dirty="0"/>
              <a:t>Diverse projecten:</a:t>
            </a:r>
          </a:p>
          <a:p>
            <a:pPr marL="559350" lvl="1">
              <a:buFont typeface="Wingdings" panose="05000000000000000000" pitchFamily="2" charset="2"/>
              <a:buChar char="q"/>
            </a:pPr>
            <a:r>
              <a:rPr lang="nl-BE" sz="1800" b="1" dirty="0">
                <a:latin typeface="Arial" panose="020B0604020202020204" pitchFamily="34" charset="0"/>
                <a:cs typeface="Arial" panose="020B0604020202020204" pitchFamily="34" charset="0"/>
              </a:rPr>
              <a:t>Facilitaire dienstverlening: </a:t>
            </a:r>
            <a:r>
              <a:rPr lang="nl-BE" sz="1800" dirty="0">
                <a:latin typeface="Arial" panose="020B0604020202020204" pitchFamily="34" charset="0"/>
                <a:cs typeface="Arial" panose="020B0604020202020204" pitchFamily="34" charset="0"/>
              </a:rPr>
              <a:t>groenonderhoud, poets, catering, klussen</a:t>
            </a:r>
          </a:p>
          <a:p>
            <a:pPr marL="559350" lvl="1">
              <a:buFont typeface="Wingdings" panose="05000000000000000000" pitchFamily="2" charset="2"/>
              <a:buChar char="q"/>
            </a:pPr>
            <a:r>
              <a:rPr lang="nl-BE" sz="1800" b="1" dirty="0">
                <a:latin typeface="Arial" panose="020B0604020202020204" pitchFamily="34" charset="0"/>
                <a:cs typeface="Arial" panose="020B0604020202020204" pitchFamily="34" charset="0"/>
              </a:rPr>
              <a:t>Enclave werk: </a:t>
            </a:r>
            <a:r>
              <a:rPr lang="nl-BE" sz="1800" dirty="0">
                <a:latin typeface="Arial" panose="020B0604020202020204" pitchFamily="34" charset="0"/>
                <a:cs typeface="Arial" panose="020B0604020202020204" pitchFamily="34" charset="0"/>
              </a:rPr>
              <a:t> werken in uw bedrijf of organisatie</a:t>
            </a:r>
          </a:p>
          <a:p>
            <a:pPr marL="559350" lvl="1">
              <a:buFont typeface="Wingdings" panose="05000000000000000000" pitchFamily="2" charset="2"/>
              <a:buChar char="q"/>
            </a:pPr>
            <a:r>
              <a:rPr lang="nl-BE" sz="1800" b="1" dirty="0">
                <a:latin typeface="Arial" panose="020B0604020202020204" pitchFamily="34" charset="0"/>
                <a:cs typeface="Arial" panose="020B0604020202020204" pitchFamily="34" charset="0"/>
              </a:rPr>
              <a:t>Horeca: </a:t>
            </a:r>
            <a:r>
              <a:rPr lang="nl-BE" sz="1800" dirty="0">
                <a:latin typeface="Arial" panose="020B0604020202020204" pitchFamily="34" charset="0"/>
                <a:cs typeface="Arial" panose="020B0604020202020204" pitchFamily="34" charset="0"/>
              </a:rPr>
              <a:t> Scherpenheuvel + Diest</a:t>
            </a:r>
            <a:endParaRPr lang="nl-BE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59350" lvl="1">
              <a:buFont typeface="Wingdings" panose="05000000000000000000" pitchFamily="2" charset="2"/>
              <a:buChar char="q"/>
            </a:pPr>
            <a:r>
              <a:rPr lang="nl-BE" sz="1800" b="1" dirty="0">
                <a:latin typeface="Arial" panose="020B0604020202020204" pitchFamily="34" charset="0"/>
                <a:cs typeface="Arial" panose="020B0604020202020204" pitchFamily="34" charset="0"/>
              </a:rPr>
              <a:t>Recyclage en productie kaarsen en kurk</a:t>
            </a:r>
          </a:p>
          <a:p>
            <a:pPr marL="559350" lvl="1">
              <a:buFont typeface="Wingdings" panose="05000000000000000000" pitchFamily="2" charset="2"/>
              <a:buChar char="q"/>
            </a:pPr>
            <a:r>
              <a:rPr lang="nl-BE" sz="1800" b="1" dirty="0">
                <a:latin typeface="Arial" panose="020B0604020202020204" pitchFamily="34" charset="0"/>
                <a:cs typeface="Arial" panose="020B0604020202020204" pitchFamily="34" charset="0"/>
              </a:rPr>
              <a:t>Energiescans</a:t>
            </a:r>
            <a:endParaRPr lang="nl-B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nl-B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nl-B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nl-BE" sz="18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nl-BE" sz="2000" dirty="0">
                <a:latin typeface="Arial" panose="020B0604020202020204" pitchFamily="34" charset="0"/>
                <a:cs typeface="Arial" panose="020B0604020202020204" pitchFamily="34" charset="0"/>
              </a:rPr>
              <a:t>Vlaspit</a:t>
            </a:r>
            <a:r>
              <a:rPr lang="nl-BE" sz="1800" dirty="0">
                <a:latin typeface="Arial" panose="020B0604020202020204" pitchFamily="34" charset="0"/>
                <a:cs typeface="Arial" panose="020B0604020202020204" pitchFamily="34" charset="0"/>
              </a:rPr>
              <a:t> beheert het Recycork-netwerk, </a:t>
            </a:r>
          </a:p>
          <a:p>
            <a:pPr>
              <a:lnSpc>
                <a:spcPct val="100000"/>
              </a:lnSpc>
            </a:pPr>
            <a:r>
              <a:rPr lang="nl-BE" sz="1800" dirty="0">
                <a:latin typeface="Arial" panose="020B0604020202020204" pitchFamily="34" charset="0"/>
                <a:cs typeface="Arial" panose="020B0604020202020204" pitchFamily="34" charset="0"/>
              </a:rPr>
              <a:t>i.s.m. een 8-tal werkplaatsen &amp; activiteitencentra voor andersvaliden  </a:t>
            </a:r>
          </a:p>
          <a:p>
            <a:pPr>
              <a:lnSpc>
                <a:spcPct val="100000"/>
              </a:lnSpc>
            </a:pPr>
            <a:endParaRPr lang="nl-BE" sz="1800" dirty="0"/>
          </a:p>
          <a:p>
            <a:pPr>
              <a:lnSpc>
                <a:spcPct val="100000"/>
              </a:lnSpc>
            </a:pPr>
            <a:endParaRPr lang="nl-NL" sz="1800" dirty="0"/>
          </a:p>
          <a:p>
            <a:pPr>
              <a:lnSpc>
                <a:spcPct val="100000"/>
              </a:lnSpc>
            </a:pPr>
            <a:endParaRPr lang="nl-NL" sz="1800" dirty="0"/>
          </a:p>
          <a:p>
            <a:pPr>
              <a:lnSpc>
                <a:spcPct val="90000"/>
              </a:lnSpc>
            </a:pPr>
            <a:endParaRPr lang="nl-BE" altLang="nl-BE" sz="1800" dirty="0">
              <a:latin typeface="Arial" charset="0"/>
            </a:endParaRPr>
          </a:p>
          <a:p>
            <a:pPr>
              <a:lnSpc>
                <a:spcPct val="90000"/>
              </a:lnSpc>
            </a:pP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A8FE291-1F28-4DDD-A3BD-7E74F833F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911" y="130162"/>
            <a:ext cx="2680309" cy="1015364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7787044A-412C-6F13-B4E9-C5DDB208CA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404" y="4941926"/>
            <a:ext cx="1848745" cy="1797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630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87432" y="412720"/>
            <a:ext cx="6830016" cy="447943"/>
          </a:xfrm>
        </p:spPr>
        <p:txBody>
          <a:bodyPr/>
          <a:lstStyle/>
          <a:p>
            <a:pPr algn="ctr"/>
            <a:r>
              <a:rPr lang="nl-NL" sz="2400" dirty="0"/>
              <a:t> 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1605240" y="1538326"/>
            <a:ext cx="6412208" cy="4208134"/>
          </a:xfrm>
        </p:spPr>
        <p:txBody>
          <a:bodyPr/>
          <a:lstStyle/>
          <a:p>
            <a:pPr algn="ctr">
              <a:lnSpc>
                <a:spcPct val="115000"/>
              </a:lnSpc>
              <a:spcBef>
                <a:spcPts val="1200"/>
              </a:spcBef>
              <a:spcAft>
                <a:spcPts val="1800"/>
              </a:spcAft>
            </a:pPr>
            <a:r>
              <a:rPr lang="nl-BE" b="1" dirty="0">
                <a:solidFill>
                  <a:schemeClr val="accent3">
                    <a:lumMod val="75000"/>
                  </a:schemeClr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Eetcafé en catering -  De </a:t>
            </a:r>
            <a:r>
              <a:rPr lang="nl-BE" b="1" dirty="0" err="1">
                <a:solidFill>
                  <a:schemeClr val="accent3">
                    <a:lumMod val="75000"/>
                  </a:schemeClr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Heerlyckheid</a:t>
            </a:r>
            <a:r>
              <a:rPr lang="nl-BE" b="1" dirty="0" err="1">
                <a:solidFill>
                  <a:srgbClr val="FFFFFF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HORECA</a:t>
            </a:r>
            <a:endParaRPr lang="nl-BE" dirty="0">
              <a:effectLst/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B2662EC-C114-485A-9E3D-16F97927830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362" y="2391749"/>
            <a:ext cx="2591435" cy="979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E9A815D-F45A-4DA0-BF55-E3BF0A02B7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623" y="341087"/>
            <a:ext cx="1978245" cy="1068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DA6E8479-B598-436C-A210-A3BBC5D4E7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650" y="3719418"/>
            <a:ext cx="1846580" cy="1360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DF2C35B9-7187-44A2-95BC-3BFA5D8ED3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642" y="1983573"/>
            <a:ext cx="1118235" cy="1007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621B2CB0-B42C-4B12-B485-1D60CE80EA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100" y="2658138"/>
            <a:ext cx="996315" cy="81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142394A7-E5C4-41B2-9363-24C6C05B56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423" y="4631913"/>
            <a:ext cx="1984375" cy="85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9818DC36-968C-4789-ACE2-21E8C5B99C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995" y="4302983"/>
            <a:ext cx="1666240" cy="151511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79A336B0-5F79-43AD-8FBB-FB67DB183353}"/>
              </a:ext>
            </a:extLst>
          </p:cNvPr>
          <p:cNvSpPr txBox="1"/>
          <p:nvPr/>
        </p:nvSpPr>
        <p:spPr>
          <a:xfrm>
            <a:off x="219571" y="2228286"/>
            <a:ext cx="1935723" cy="499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1200"/>
              </a:spcBef>
              <a:spcAft>
                <a:spcPts val="1800"/>
              </a:spcAft>
            </a:pPr>
            <a:r>
              <a:rPr lang="nl-BE" sz="1200" b="1" dirty="0">
                <a:solidFill>
                  <a:schemeClr val="accent3">
                    <a:lumMod val="75000"/>
                  </a:schemeClr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nl-BE" sz="1200" b="1" dirty="0">
                <a:solidFill>
                  <a:schemeClr val="accent3">
                    <a:lumMod val="75000"/>
                  </a:schemeClr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uurtrestaurant </a:t>
            </a:r>
            <a:r>
              <a:rPr lang="nl-BE" sz="1200" b="1" dirty="0">
                <a:solidFill>
                  <a:schemeClr val="accent3">
                    <a:lumMod val="75000"/>
                  </a:schemeClr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BE" sz="1200" b="1" dirty="0">
                <a:solidFill>
                  <a:schemeClr val="accent3">
                    <a:lumMod val="75000"/>
                  </a:schemeClr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Beverbeekhuis </a:t>
            </a:r>
            <a:endParaRPr lang="nl-BE" sz="1200" dirty="0">
              <a:solidFill>
                <a:schemeClr val="accent3">
                  <a:lumMod val="75000"/>
                </a:schemeClr>
              </a:solidFill>
              <a:effectLst/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35A46824-32F9-4CB2-A31C-3E8727C1524E}"/>
              </a:ext>
            </a:extLst>
          </p:cNvPr>
          <p:cNvSpPr txBox="1"/>
          <p:nvPr/>
        </p:nvSpPr>
        <p:spPr>
          <a:xfrm>
            <a:off x="6980516" y="1560523"/>
            <a:ext cx="16255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1200" b="1" dirty="0">
                <a:solidFill>
                  <a:schemeClr val="accent3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    Klusjesdienst</a:t>
            </a:r>
            <a:endParaRPr lang="nl-BE" sz="1200" dirty="0"/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1B43A8D9-72B8-49A4-9782-20B97CF7CF0A}"/>
              </a:ext>
            </a:extLst>
          </p:cNvPr>
          <p:cNvSpPr txBox="1"/>
          <p:nvPr/>
        </p:nvSpPr>
        <p:spPr>
          <a:xfrm>
            <a:off x="424172" y="5576971"/>
            <a:ext cx="125860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1200" b="1" dirty="0">
                <a:solidFill>
                  <a:schemeClr val="accent3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Externe ploeg</a:t>
            </a:r>
            <a:endParaRPr lang="nl-BE" sz="1200" dirty="0"/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C7A7B6B5-2791-47EF-AB44-709BA09C7688}"/>
              </a:ext>
            </a:extLst>
          </p:cNvPr>
          <p:cNvSpPr txBox="1"/>
          <p:nvPr/>
        </p:nvSpPr>
        <p:spPr>
          <a:xfrm>
            <a:off x="6488078" y="3082112"/>
            <a:ext cx="14957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1200" b="1" dirty="0">
                <a:solidFill>
                  <a:schemeClr val="accent3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Kaarsen, kurk en recyclageatelier</a:t>
            </a:r>
            <a:endParaRPr lang="nl-BE" sz="1200" dirty="0"/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42935350-7069-4489-BE0B-AC852D02D8BF}"/>
              </a:ext>
            </a:extLst>
          </p:cNvPr>
          <p:cNvSpPr txBox="1"/>
          <p:nvPr/>
        </p:nvSpPr>
        <p:spPr>
          <a:xfrm>
            <a:off x="2754520" y="3968802"/>
            <a:ext cx="151003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1200" b="1" dirty="0">
                <a:solidFill>
                  <a:schemeClr val="accent3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Poetsploeg</a:t>
            </a:r>
            <a:endParaRPr lang="nl-BE" sz="1200" dirty="0"/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D283E114-F5EF-4790-A398-9C52DCDA5B22}"/>
              </a:ext>
            </a:extLst>
          </p:cNvPr>
          <p:cNvSpPr txBox="1"/>
          <p:nvPr/>
        </p:nvSpPr>
        <p:spPr>
          <a:xfrm>
            <a:off x="4879452" y="4122504"/>
            <a:ext cx="164026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1200" b="1" dirty="0">
                <a:solidFill>
                  <a:schemeClr val="accent3">
                    <a:lumMod val="75000"/>
                  </a:schemeClr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Energiesnoeiers</a:t>
            </a:r>
            <a:endParaRPr lang="nl-BE" sz="1200" dirty="0"/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8B12B0CC-8D90-42CF-BC0B-CD2DE72C594D}"/>
              </a:ext>
            </a:extLst>
          </p:cNvPr>
          <p:cNvSpPr txBox="1"/>
          <p:nvPr/>
        </p:nvSpPr>
        <p:spPr>
          <a:xfrm>
            <a:off x="7073980" y="5200091"/>
            <a:ext cx="16662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1200" b="1" dirty="0">
                <a:solidFill>
                  <a:schemeClr val="accent3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      Groendienst</a:t>
            </a:r>
            <a:endParaRPr lang="nl-BE" sz="1200" dirty="0"/>
          </a:p>
        </p:txBody>
      </p:sp>
      <p:pic>
        <p:nvPicPr>
          <p:cNvPr id="18" name="Afbeelding 17" descr="Afbeelding met buiten, lucht, graafmachine&#10;&#10;Automatisch gegenereerde beschrijving">
            <a:extLst>
              <a:ext uri="{FF2B5EF4-FFF2-40B4-BE49-F238E27FC236}">
                <a16:creationId xmlns:a16="http://schemas.microsoft.com/office/drawing/2014/main" id="{8EF3FE17-5B89-489E-A485-B66DF51A93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3797" y="2934038"/>
            <a:ext cx="1896183" cy="2528243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D7262FD4-63AC-48FE-A3D8-5130BEC72B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94404" y="77295"/>
            <a:ext cx="746581" cy="1304313"/>
          </a:xfrm>
          <a:prstGeom prst="rect">
            <a:avLst/>
          </a:prstGeom>
        </p:spPr>
      </p:pic>
      <p:pic>
        <p:nvPicPr>
          <p:cNvPr id="26" name="Afbeelding 25" descr="Afbeelding met gebouw, buiten, huis, oud&#10;&#10;Automatisch gegenereerde beschrijving">
            <a:extLst>
              <a:ext uri="{FF2B5EF4-FFF2-40B4-BE49-F238E27FC236}">
                <a16:creationId xmlns:a16="http://schemas.microsoft.com/office/drawing/2014/main" id="{6DA74F3E-ADDD-4A89-BAF2-88634726C7B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79067" y="66651"/>
            <a:ext cx="1915364" cy="1276909"/>
          </a:xfrm>
          <a:prstGeom prst="rect">
            <a:avLst/>
          </a:prstGeom>
        </p:spPr>
      </p:pic>
      <p:pic>
        <p:nvPicPr>
          <p:cNvPr id="30" name="Afbeelding 29" descr="Afbeelding met binnen, plafond, vloer, tafel&#10;&#10;Automatisch gegenereerde beschrijving">
            <a:extLst>
              <a:ext uri="{FF2B5EF4-FFF2-40B4-BE49-F238E27FC236}">
                <a16:creationId xmlns:a16="http://schemas.microsoft.com/office/drawing/2014/main" id="{97192862-B723-4BEF-B274-2F487E93593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0973" y="341087"/>
            <a:ext cx="2588523" cy="17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621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28547" y="356451"/>
            <a:ext cx="6830016" cy="447943"/>
          </a:xfrm>
        </p:spPr>
        <p:txBody>
          <a:bodyPr/>
          <a:lstStyle/>
          <a:p>
            <a:pPr algn="ctr"/>
            <a:r>
              <a:rPr lang="nl-NL" sz="2400" dirty="0"/>
              <a:t>Hergebruikatelier Kaarsen &amp; kurk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1028547" y="1237957"/>
            <a:ext cx="6540653" cy="425033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nl-NL" sz="1800" b="1" u="sng" dirty="0"/>
              <a:t>Kaarsresten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dirty="0"/>
              <a:t>2021 = 83,9 ton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dirty="0"/>
              <a:t>Uit:</a:t>
            </a:r>
          </a:p>
          <a:p>
            <a:pPr marL="559350"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dirty="0"/>
              <a:t>Recyclageparken</a:t>
            </a:r>
          </a:p>
          <a:p>
            <a:pPr marL="559350"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dirty="0"/>
              <a:t>Restafval Kringwinkels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dirty="0"/>
              <a:t>Vooral 3 provincies: Vlaams Brabant,</a:t>
            </a:r>
          </a:p>
          <a:p>
            <a:pPr>
              <a:lnSpc>
                <a:spcPct val="150000"/>
              </a:lnSpc>
            </a:pPr>
            <a:r>
              <a:rPr lang="nl-NL" sz="1600" dirty="0"/>
              <a:t>		Limburg &amp; Antwerpen</a:t>
            </a:r>
          </a:p>
          <a:p>
            <a:pPr>
              <a:lnSpc>
                <a:spcPct val="150000"/>
              </a:lnSpc>
            </a:pPr>
            <a:endParaRPr lang="nl-NL" sz="1600" dirty="0"/>
          </a:p>
          <a:p>
            <a:pPr>
              <a:lnSpc>
                <a:spcPct val="150000"/>
              </a:lnSpc>
            </a:pPr>
            <a:endParaRPr lang="nl-NL" sz="1800" dirty="0"/>
          </a:p>
        </p:txBody>
      </p:sp>
      <p:pic>
        <p:nvPicPr>
          <p:cNvPr id="5" name="Afbeelding 4" descr="Afbeelding met binnen, persoon, keuken, voorbereiden&#10;&#10;Automatisch gegenereerde beschrijving">
            <a:extLst>
              <a:ext uri="{FF2B5EF4-FFF2-40B4-BE49-F238E27FC236}">
                <a16:creationId xmlns:a16="http://schemas.microsoft.com/office/drawing/2014/main" id="{96AAD6CF-5CB7-4E61-A3E5-E81D62263A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3920" y="3178454"/>
            <a:ext cx="2581534" cy="1721022"/>
          </a:xfrm>
          <a:prstGeom prst="rect">
            <a:avLst/>
          </a:prstGeom>
        </p:spPr>
      </p:pic>
      <p:pic>
        <p:nvPicPr>
          <p:cNvPr id="11" name="Afbeelding 10" descr="Afbeelding met binnen, voedsel&#10;&#10;Automatisch gegenereerde beschrijving">
            <a:extLst>
              <a:ext uri="{FF2B5EF4-FFF2-40B4-BE49-F238E27FC236}">
                <a16:creationId xmlns:a16="http://schemas.microsoft.com/office/drawing/2014/main" id="{9A1D0AFA-224D-4085-A70C-968E35681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3919" y="971737"/>
            <a:ext cx="2581534" cy="1936151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912A3F4-448A-8DA9-8E1A-391EDDF8B6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3602" y="4899476"/>
            <a:ext cx="1847248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684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28547" y="356451"/>
            <a:ext cx="6830016" cy="447943"/>
          </a:xfrm>
        </p:spPr>
        <p:txBody>
          <a:bodyPr/>
          <a:lstStyle/>
          <a:p>
            <a:pPr algn="ctr"/>
            <a:r>
              <a:rPr lang="nl-NL" sz="2400" dirty="0"/>
              <a:t>Hergebruikatelier Kaarsen &amp; kurk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970179" y="1237957"/>
            <a:ext cx="6540653" cy="425033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nl-NL" sz="1800" b="1" u="sng" dirty="0"/>
              <a:t>Inzameling en hergebruik kurk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dirty="0"/>
              <a:t>2021 = 82,3 ton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dirty="0"/>
              <a:t>+- 1000 inzamelpunten in België</a:t>
            </a:r>
          </a:p>
          <a:p>
            <a:pPr marL="559350"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dirty="0"/>
              <a:t>Recyclageparken</a:t>
            </a:r>
          </a:p>
          <a:p>
            <a:pPr marL="559350"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dirty="0"/>
              <a:t>Sociale organisaties / zorginstellingen</a:t>
            </a:r>
          </a:p>
          <a:p>
            <a:pPr marL="559350"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dirty="0"/>
              <a:t> Kringwinkels</a:t>
            </a:r>
          </a:p>
          <a:p>
            <a:pPr marL="559350"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dirty="0"/>
              <a:t>Vrijwilligers</a:t>
            </a:r>
          </a:p>
          <a:p>
            <a:pPr>
              <a:lnSpc>
                <a:spcPct val="150000"/>
              </a:lnSpc>
            </a:pPr>
            <a:endParaRPr lang="nl-NL" sz="180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F06829F-0F64-7B7E-83E0-44FAFF268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6704" y="3363125"/>
            <a:ext cx="2451370" cy="160598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9A8B76B-2F0B-0788-3C17-DD84EA91F9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1237957"/>
            <a:ext cx="3842426" cy="1744461"/>
          </a:xfrm>
          <a:prstGeom prst="rect">
            <a:avLst/>
          </a:prstGeom>
        </p:spPr>
      </p:pic>
      <p:pic>
        <p:nvPicPr>
          <p:cNvPr id="9" name="Afbeelding 8" descr="Afbeelding met binnen&#10;&#10;Automatisch gegenereerde beschrijving">
            <a:extLst>
              <a:ext uri="{FF2B5EF4-FFF2-40B4-BE49-F238E27FC236}">
                <a16:creationId xmlns:a16="http://schemas.microsoft.com/office/drawing/2014/main" id="{461E20C2-3DF8-8F54-A5E3-9E57F2509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120044" y="3372527"/>
            <a:ext cx="2855089" cy="1605987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6B727388-80FD-A90C-8106-5D0EB83A7C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7679" y="4979165"/>
            <a:ext cx="1847248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6600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56992" y="429502"/>
            <a:ext cx="6830016" cy="937029"/>
          </a:xfrm>
        </p:spPr>
        <p:txBody>
          <a:bodyPr/>
          <a:lstStyle/>
          <a:p>
            <a:r>
              <a:rPr lang="nl-NL" dirty="0"/>
              <a:t>Hergebruik en circulariteit in de kaarsenproductie</a:t>
            </a:r>
            <a:br>
              <a:rPr lang="nl-NL" dirty="0"/>
            </a:b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1156992" y="1523352"/>
            <a:ext cx="6412208" cy="420813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nl-NL" sz="2000" dirty="0"/>
              <a:t>Parafine is een olieproduct en een “energievreter” in:</a:t>
            </a:r>
          </a:p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nl-NL" sz="2000" dirty="0"/>
              <a:t>De productie,</a:t>
            </a:r>
          </a:p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nl-NL" sz="2000" dirty="0"/>
              <a:t>Wereldwijd transport: productie =&gt; raffinage =&gt; verdelers =&gt; afgewerkt product =&gt;</a:t>
            </a:r>
          </a:p>
          <a:p>
            <a:endParaRPr lang="nl-NL" sz="2000" dirty="0"/>
          </a:p>
          <a:p>
            <a:r>
              <a:rPr lang="nl-NL" sz="2000" dirty="0"/>
              <a:t>Hergebruik door “Urban </a:t>
            </a:r>
            <a:r>
              <a:rPr lang="nl-NL" sz="2000" dirty="0" err="1"/>
              <a:t>Mining</a:t>
            </a:r>
            <a:r>
              <a:rPr lang="nl-NL" sz="2000" dirty="0"/>
              <a:t>”</a:t>
            </a:r>
          </a:p>
          <a:p>
            <a:r>
              <a:rPr lang="nl-NL" sz="2000" dirty="0"/>
              <a:t>= vermindering energieverbruik  en CO2-uitstoot </a:t>
            </a:r>
            <a:endParaRPr lang="nl-NL" sz="1800" dirty="0"/>
          </a:p>
          <a:p>
            <a:pPr>
              <a:lnSpc>
                <a:spcPct val="100000"/>
              </a:lnSpc>
            </a:pPr>
            <a:endParaRPr lang="nl-NL" sz="1800" dirty="0"/>
          </a:p>
          <a:p>
            <a:pPr>
              <a:lnSpc>
                <a:spcPct val="100000"/>
              </a:lnSpc>
            </a:pPr>
            <a:r>
              <a:rPr lang="nl-NL" sz="1800" dirty="0"/>
              <a:t>Kaarsen vervaardigd in partnerschap, met circulaire grondstoffen = een nieuwe stap in de goede richting.</a:t>
            </a:r>
          </a:p>
          <a:p>
            <a:pPr>
              <a:lnSpc>
                <a:spcPct val="100000"/>
              </a:lnSpc>
            </a:pPr>
            <a:endParaRPr lang="nl-NL" sz="1800" dirty="0"/>
          </a:p>
          <a:p>
            <a:pPr>
              <a:lnSpc>
                <a:spcPct val="100000"/>
              </a:lnSpc>
            </a:pPr>
            <a:r>
              <a:rPr lang="nl-NL" sz="1800" dirty="0"/>
              <a:t>De Vlaspit zorgt voor de ontwikkeling, productie en verkoop à eigen klantennetwerk</a:t>
            </a:r>
          </a:p>
          <a:p>
            <a:pPr>
              <a:lnSpc>
                <a:spcPct val="100000"/>
              </a:lnSpc>
            </a:pPr>
            <a:endParaRPr lang="nl-NL" sz="1800" dirty="0"/>
          </a:p>
        </p:txBody>
      </p:sp>
    </p:spTree>
    <p:extLst>
      <p:ext uri="{BB962C8B-B14F-4D97-AF65-F5344CB8AC3E}">
        <p14:creationId xmlns:p14="http://schemas.microsoft.com/office/powerpoint/2010/main" val="4211027338"/>
      </p:ext>
    </p:extLst>
  </p:cSld>
  <p:clrMapOvr>
    <a:masterClrMapping/>
  </p:clrMapOvr>
</p:sld>
</file>

<file path=ppt/theme/theme1.xml><?xml version="1.0" encoding="utf-8"?>
<a:theme xmlns:a="http://schemas.openxmlformats.org/drawingml/2006/main" name="Sociale verkiezinge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C999F92FED056458F3FEB713B6FA6D9" ma:contentTypeVersion="12" ma:contentTypeDescription="Een nieuw document maken." ma:contentTypeScope="" ma:versionID="f1e5c391405dc1c803bc25b9f70ffda3">
  <xsd:schema xmlns:xsd="http://www.w3.org/2001/XMLSchema" xmlns:xs="http://www.w3.org/2001/XMLSchema" xmlns:p="http://schemas.microsoft.com/office/2006/metadata/properties" xmlns:ns2="e3325425-8492-400a-a925-7631eaf83c68" xmlns:ns3="3e3bf40f-0b66-4cbe-b17d-48a9aab1eb54" targetNamespace="http://schemas.microsoft.com/office/2006/metadata/properties" ma:root="true" ma:fieldsID="49d900d1ca9d238354d66e0059d85f2c" ns2:_="" ns3:_="">
    <xsd:import namespace="e3325425-8492-400a-a925-7631eaf83c68"/>
    <xsd:import namespace="3e3bf40f-0b66-4cbe-b17d-48a9aab1eb5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325425-8492-400a-a925-7631eaf83c6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Afbeeldingtags" ma:readOnly="false" ma:fieldId="{5cf76f15-5ced-4ddc-b409-7134ff3c332f}" ma:taxonomyMulti="true" ma:sspId="9cdbfb35-484e-4fbb-9d15-b53205c3d2f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3bf40f-0b66-4cbe-b17d-48a9aab1eb54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ca739c71-13f6-49e5-9318-7b489f8cba8e}" ma:internalName="TaxCatchAll" ma:showField="CatchAllData" ma:web="3e3bf40f-0b66-4cbe-b17d-48a9aab1eb5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e3bf40f-0b66-4cbe-b17d-48a9aab1eb54" xsi:nil="true"/>
    <lcf76f155ced4ddcb4097134ff3c332f xmlns="e3325425-8492-400a-a925-7631eaf83c68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AD00EB8-6C68-4610-8E7A-A440DC11B9F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3325425-8492-400a-a925-7631eaf83c68"/>
    <ds:schemaRef ds:uri="3e3bf40f-0b66-4cbe-b17d-48a9aab1eb5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F504D32-764C-4923-81FC-6AF1E5FFA27B}">
  <ds:schemaRefs>
    <ds:schemaRef ds:uri="http://schemas.microsoft.com/office/2006/metadata/properties"/>
    <ds:schemaRef ds:uri="http://schemas.microsoft.com/office/infopath/2007/PartnerControls"/>
    <ds:schemaRef ds:uri="3e3bf40f-0b66-4cbe-b17d-48a9aab1eb54"/>
    <ds:schemaRef ds:uri="e3325425-8492-400a-a925-7631eaf83c68"/>
  </ds:schemaRefs>
</ds:datastoreItem>
</file>

<file path=customXml/itemProps3.xml><?xml version="1.0" encoding="utf-8"?>
<ds:datastoreItem xmlns:ds="http://schemas.openxmlformats.org/officeDocument/2006/customXml" ds:itemID="{7F88A867-2965-4D7E-ADCE-0A00C5C2FFC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197</TotalTime>
  <Words>329</Words>
  <Application>Microsoft Office PowerPoint</Application>
  <PresentationFormat>Diavoorstelling (4:3)</PresentationFormat>
  <Paragraphs>69</Paragraphs>
  <Slides>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</vt:i4>
      </vt:variant>
    </vt:vector>
  </HeadingPairs>
  <TitlesOfParts>
    <vt:vector size="12" baseType="lpstr">
      <vt:lpstr>Arial</vt:lpstr>
      <vt:lpstr>Calibri</vt:lpstr>
      <vt:lpstr>Trebuchet MS</vt:lpstr>
      <vt:lpstr>Wingdings</vt:lpstr>
      <vt:lpstr>Sociale verkiezingen</vt:lpstr>
      <vt:lpstr>PowerPoint-presentatie</vt:lpstr>
      <vt:lpstr>DE VLASPIT: MISSIE</vt:lpstr>
      <vt:lpstr>   </vt:lpstr>
      <vt:lpstr> </vt:lpstr>
      <vt:lpstr>Hergebruikatelier Kaarsen &amp; kurk</vt:lpstr>
      <vt:lpstr>Hergebruikatelier Kaarsen &amp; kurk</vt:lpstr>
      <vt:lpstr>Hergebruik en circulariteit in de kaarsenproductie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Rutger</dc:creator>
  <cp:lastModifiedBy>Mieke Frans</cp:lastModifiedBy>
  <cp:revision>16</cp:revision>
  <dcterms:created xsi:type="dcterms:W3CDTF">2011-10-19T09:39:41Z</dcterms:created>
  <dcterms:modified xsi:type="dcterms:W3CDTF">2022-11-08T07:05:03Z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xd_Signature">
    <vt:bool>false</vt:bool>
  </property>
  <property fmtid="{D5CDD505-2E9C-101B-9397-08002B2CF9AE}" pid="3" name="xd_ProgID">
    <vt:lpwstr/>
  </property>
  <property fmtid="{D5CDD505-2E9C-101B-9397-08002B2CF9AE}" pid="4" name="ContentTypeId">
    <vt:lpwstr>0x010100BCD58B4E7CB06E4DA09E73B866119851</vt:lpwstr>
  </property>
  <property fmtid="{D5CDD505-2E9C-101B-9397-08002B2CF9AE}" pid="5" name="TemplateUrl">
    <vt:lpwstr/>
  </property>
  <property fmtid="{D5CDD505-2E9C-101B-9397-08002B2CF9AE}" pid="6" name="ComplianceAssetId">
    <vt:lpwstr/>
  </property>
  <property fmtid="{D5CDD505-2E9C-101B-9397-08002B2CF9AE}" pid="7" name="MediaServiceImageTags">
    <vt:lpwstr/>
  </property>
</Properties>
</file>